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73" r:id="rId8"/>
    <p:sldId id="260" r:id="rId9"/>
    <p:sldId id="267" r:id="rId10"/>
    <p:sldId id="268" r:id="rId11"/>
    <p:sldId id="269" r:id="rId12"/>
    <p:sldId id="270" r:id="rId13"/>
    <p:sldId id="271" r:id="rId14"/>
    <p:sldId id="272" r:id="rId15"/>
    <p:sldId id="261" r:id="rId16"/>
    <p:sldId id="262" r:id="rId17"/>
    <p:sldId id="263" r:id="rId18"/>
    <p:sldId id="264" r:id="rId19"/>
    <p:sldId id="275" r:id="rId20"/>
    <p:sldId id="278" r:id="rId21"/>
    <p:sldId id="274" r:id="rId22"/>
    <p:sldId id="276" r:id="rId23"/>
    <p:sldId id="277" r:id="rId24"/>
    <p:sldId id="266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5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120" y="3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33938-38B0-40DC-B60C-D3A34743A9C0}" type="datetimeFigureOut">
              <a:rPr lang="en-US" smtClean="0"/>
              <a:t>10/18/2020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38AAE-2A61-4694-94F5-B5FBBBA16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008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33938-38B0-40DC-B60C-D3A34743A9C0}" type="datetimeFigureOut">
              <a:rPr lang="en-US" smtClean="0"/>
              <a:t>10/18/2020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38AAE-2A61-4694-94F5-B5FBBBA16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0724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33938-38B0-40DC-B60C-D3A34743A9C0}" type="datetimeFigureOut">
              <a:rPr lang="en-US" smtClean="0"/>
              <a:t>10/18/2020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38AAE-2A61-4694-94F5-B5FBBBA16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9359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33938-38B0-40DC-B60C-D3A34743A9C0}" type="datetimeFigureOut">
              <a:rPr lang="en-US" smtClean="0"/>
              <a:t>10/18/2020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38AAE-2A61-4694-94F5-B5FBBBA16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99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33938-38B0-40DC-B60C-D3A34743A9C0}" type="datetimeFigureOut">
              <a:rPr lang="en-US" smtClean="0"/>
              <a:t>10/18/2020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38AAE-2A61-4694-94F5-B5FBBBA16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4404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33938-38B0-40DC-B60C-D3A34743A9C0}" type="datetimeFigureOut">
              <a:rPr lang="en-US" smtClean="0"/>
              <a:t>10/18/2020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38AAE-2A61-4694-94F5-B5FBBBA16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531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33938-38B0-40DC-B60C-D3A34743A9C0}" type="datetimeFigureOut">
              <a:rPr lang="en-US" smtClean="0"/>
              <a:t>10/18/2020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38AAE-2A61-4694-94F5-B5FBBBA16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6537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33938-38B0-40DC-B60C-D3A34743A9C0}" type="datetimeFigureOut">
              <a:rPr lang="en-US" smtClean="0"/>
              <a:t>10/18/2020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38AAE-2A61-4694-94F5-B5FBBBA16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738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33938-38B0-40DC-B60C-D3A34743A9C0}" type="datetimeFigureOut">
              <a:rPr lang="en-US" smtClean="0"/>
              <a:t>10/18/2020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38AAE-2A61-4694-94F5-B5FBBBA16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9049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33938-38B0-40DC-B60C-D3A34743A9C0}" type="datetimeFigureOut">
              <a:rPr lang="en-US" smtClean="0"/>
              <a:t>10/18/2020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38AAE-2A61-4694-94F5-B5FBBBA16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776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33938-38B0-40DC-B60C-D3A34743A9C0}" type="datetimeFigureOut">
              <a:rPr lang="en-US" smtClean="0"/>
              <a:t>10/18/2020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38AAE-2A61-4694-94F5-B5FBBBA16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411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C33938-38B0-40DC-B60C-D3A34743A9C0}" type="datetimeFigureOut">
              <a:rPr lang="en-US" smtClean="0"/>
              <a:t>10/18/2020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938AAE-2A61-4694-94F5-B5FBBBA16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922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7.tmp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8.tmp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tmp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tmp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hyperlink" Target="mailto:m.gutierrez@aiu.edu.kw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noba@aiu.edu.kw" TargetMode="Externa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tmp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tmp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tmp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tmp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6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93638" y="5445499"/>
            <a:ext cx="76594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</a:rPr>
              <a:t>	Library Orientation for Students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638" y="626016"/>
            <a:ext cx="11715078" cy="4819483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A58B6D97-D483-4CE7-9BFE-4E80896789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29306" y="5570115"/>
            <a:ext cx="2790825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1897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791" y="301214"/>
            <a:ext cx="7897476" cy="636262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0ED7B84-4466-4DC5-9972-5BA5112B3A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16137" y="5800365"/>
            <a:ext cx="2792210" cy="951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01417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396" y="96819"/>
            <a:ext cx="8233912" cy="6669741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17B8BDB-E090-4E85-A3D6-DFC98FB76F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99790" y="5815502"/>
            <a:ext cx="2792210" cy="951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1136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96819"/>
            <a:ext cx="10515600" cy="699247"/>
          </a:xfrm>
        </p:spPr>
        <p:txBody>
          <a:bodyPr/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Basic Library Services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269402"/>
            <a:ext cx="5207598" cy="4690334"/>
          </a:xfrm>
        </p:spPr>
      </p:pic>
      <p:sp>
        <p:nvSpPr>
          <p:cNvPr id="6" name="TextBox 5"/>
          <p:cNvSpPr txBox="1"/>
          <p:nvPr/>
        </p:nvSpPr>
        <p:spPr>
          <a:xfrm>
            <a:off x="6282466" y="1570616"/>
            <a:ext cx="5443369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The Circulation service provides issue-return-renewal-reservation service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1">
                  <a:lumMod val="50000"/>
                </a:schemeClr>
              </a:solidFill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Renewals - Materials must be renewed on or before the due date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1">
                  <a:lumMod val="50000"/>
                </a:schemeClr>
              </a:solidFill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Any book can be renewed if there is no hold or recall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1">
                  <a:lumMod val="50000"/>
                </a:schemeClr>
              </a:solidFill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Holds - Holds on items will be placed upon request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1">
                  <a:lumMod val="50000"/>
                </a:schemeClr>
              </a:solidFill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The user will be notified when the requested material is available for check out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1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1E44EEB-11CE-42E7-823E-1F27488968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25140" y="5734378"/>
            <a:ext cx="2792210" cy="951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27282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117215"/>
            <a:ext cx="10515600" cy="711124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</a:rPr>
              <a:t>Basic Library Services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9740" y="1355464"/>
            <a:ext cx="5425353" cy="4176096"/>
          </a:xfrm>
        </p:spPr>
      </p:pic>
      <p:sp>
        <p:nvSpPr>
          <p:cNvPr id="6" name="TextBox 5"/>
          <p:cNvSpPr txBox="1"/>
          <p:nvPr/>
        </p:nvSpPr>
        <p:spPr>
          <a:xfrm>
            <a:off x="322729" y="1258645"/>
            <a:ext cx="574458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</a:rPr>
              <a:t>Overdues - overdue materials will be charged a fine from the first day following the due date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accent5">
                  <a:lumMod val="50000"/>
                </a:schemeClr>
              </a:solidFill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</a:rPr>
              <a:t>Lost items - user will be charged the cost of that item plus a processing fee (10 </a:t>
            </a:r>
            <a:r>
              <a:rPr lang="en-US" sz="2000" dirty="0" err="1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</a:rPr>
              <a:t>kwd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accent5">
                  <a:lumMod val="50000"/>
                </a:schemeClr>
              </a:solidFill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</a:rPr>
              <a:t>Damaged items - users will also be charged for damaged materials depending on the extent of the damage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accent5">
                  <a:lumMod val="50000"/>
                </a:schemeClr>
              </a:solidFill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</a:rPr>
              <a:t>Water damaged or oil damaged books must be paid for in full – they cannot be repaired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accent5">
                  <a:lumMod val="50000"/>
                </a:schemeClr>
              </a:solidFill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</a:rPr>
              <a:t>Fines- for any unpaid fines, the student will receive one fine notice after the item is returned.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accent5">
                  <a:lumMod val="50000"/>
                </a:schemeClr>
              </a:solidFill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</a:rPr>
              <a:t> If not paid, fines will be added to the student’s account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2082934-6D34-48ED-8082-FE73EE3146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70238" y="5789727"/>
            <a:ext cx="2792210" cy="951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55697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82268" y="5445498"/>
            <a:ext cx="3695700" cy="123825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118335"/>
            <a:ext cx="10515600" cy="742277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</a:rPr>
              <a:t>Library services to Students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9591" y="1839558"/>
            <a:ext cx="5382408" cy="4937759"/>
          </a:xfrm>
        </p:spPr>
      </p:pic>
      <p:sp>
        <p:nvSpPr>
          <p:cNvPr id="6" name="TextBox 5"/>
          <p:cNvSpPr txBox="1"/>
          <p:nvPr/>
        </p:nvSpPr>
        <p:spPr>
          <a:xfrm>
            <a:off x="193637" y="1376979"/>
            <a:ext cx="6615953" cy="64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5">
                  <a:lumMod val="50000"/>
                </a:schemeClr>
              </a:solidFill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</a:rPr>
              <a:t>Help orient students to the library  facilities and services</a:t>
            </a:r>
          </a:p>
          <a:p>
            <a:endParaRPr lang="en-US" sz="2000" dirty="0">
              <a:solidFill>
                <a:schemeClr val="accent5">
                  <a:lumMod val="50000"/>
                </a:schemeClr>
              </a:solidFill>
              <a:latin typeface="Arial Narrow" panose="020B0606020202030204" pitchFamily="34" charset="0"/>
            </a:endParaRPr>
          </a:p>
          <a:p>
            <a:endParaRPr lang="en-US" sz="2000" dirty="0">
              <a:solidFill>
                <a:schemeClr val="accent5">
                  <a:lumMod val="50000"/>
                </a:schemeClr>
              </a:solidFill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</a:rPr>
              <a:t>Library Instruction provision, integrated into student learning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accent5">
                  <a:lumMod val="50000"/>
                </a:schemeClr>
              </a:solidFill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accent5">
                  <a:lumMod val="50000"/>
                </a:schemeClr>
              </a:solidFill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</a:rPr>
              <a:t>We help students understand how information systems are organized and how to access relevant information for assignments. (Database; Journal; Article)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accent5">
                  <a:lumMod val="50000"/>
                </a:schemeClr>
              </a:solidFill>
              <a:latin typeface="Arial Narrow" panose="020B0606020202030204" pitchFamily="34" charset="0"/>
            </a:endParaRPr>
          </a:p>
          <a:p>
            <a:endParaRPr lang="en-US" sz="2000" dirty="0">
              <a:solidFill>
                <a:schemeClr val="accent5">
                  <a:lumMod val="50000"/>
                </a:schemeClr>
              </a:solidFill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</a:rPr>
              <a:t> We offer Information Literacy  workshops to assist in research skills training and producing scholarly research projects</a:t>
            </a:r>
          </a:p>
          <a:p>
            <a:endParaRPr lang="en-US" sz="2000" dirty="0">
              <a:solidFill>
                <a:schemeClr val="accent5">
                  <a:lumMod val="50000"/>
                </a:schemeClr>
              </a:solidFill>
              <a:latin typeface="Arial Narrow" panose="020B0606020202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</a:rPr>
              <a:t>Assistance with printing and copying services for projects</a:t>
            </a:r>
          </a:p>
          <a:p>
            <a:endParaRPr lang="en-US" sz="2000" dirty="0">
              <a:solidFill>
                <a:schemeClr val="accent5">
                  <a:lumMod val="50000"/>
                </a:schemeClr>
              </a:solidFill>
              <a:latin typeface="Arial Narrow" panose="020B0606020202030204" pitchFamily="34" charset="0"/>
            </a:endParaRPr>
          </a:p>
          <a:p>
            <a:endParaRPr lang="en-US" dirty="0">
              <a:solidFill>
                <a:schemeClr val="accent5">
                  <a:lumMod val="50000"/>
                </a:schemeClr>
              </a:solidFill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5">
                  <a:lumMod val="50000"/>
                </a:schemeClr>
              </a:solidFill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5">
                  <a:lumMod val="50000"/>
                </a:schemeClr>
              </a:solidFill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5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70154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17722" y="5531560"/>
            <a:ext cx="3695700" cy="123825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96820"/>
            <a:ext cx="10515600" cy="720762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</a:rPr>
              <a:t>Library services to Students (</a:t>
            </a:r>
            <a:r>
              <a:rPr lang="en-US" dirty="0" err="1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</a:rPr>
              <a:t>cont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</a:rPr>
              <a:t>…)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838200" y="1452282"/>
            <a:ext cx="5745480" cy="5507916"/>
          </a:xfrm>
        </p:spPr>
        <p:txBody>
          <a:bodyPr>
            <a:normAutofit lnSpcReduction="10000"/>
          </a:bodyPr>
          <a:lstStyle/>
          <a:p>
            <a:pPr marL="285750" indent="-285750"/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</a:rPr>
              <a:t>Research assignment assistance on request – we assist you to understand what the assessment requires you to do</a:t>
            </a:r>
          </a:p>
          <a:p>
            <a:pPr marL="0" indent="0">
              <a:buNone/>
            </a:pPr>
            <a:endParaRPr lang="en-US" sz="2000" dirty="0">
              <a:solidFill>
                <a:schemeClr val="accent5">
                  <a:lumMod val="50000"/>
                </a:schemeClr>
              </a:solidFill>
              <a:latin typeface="Arial Narrow" panose="020B0606020202030204" pitchFamily="34" charset="0"/>
            </a:endParaRPr>
          </a:p>
          <a:p>
            <a:pPr marL="285750" indent="-285750"/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</a:rPr>
              <a:t>Learning resources location – we find the best resource to use for any given assessment in both print and electronic</a:t>
            </a:r>
          </a:p>
          <a:p>
            <a:pPr marL="285750" indent="-285750"/>
            <a:endParaRPr lang="en-US" sz="2000" dirty="0">
              <a:solidFill>
                <a:schemeClr val="accent5">
                  <a:lumMod val="50000"/>
                </a:schemeClr>
              </a:solidFill>
              <a:latin typeface="Arial Narrow" panose="020B0606020202030204" pitchFamily="34" charset="0"/>
            </a:endParaRPr>
          </a:p>
          <a:p>
            <a:pPr marL="285750" indent="-285750"/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</a:rPr>
              <a:t>Leisure reading to improve academic reading fluency – we undertake to support extra curricular reading through student - centered reading activities</a:t>
            </a:r>
          </a:p>
          <a:p>
            <a:pPr marL="285750" indent="-285750"/>
            <a:endParaRPr lang="en-US" sz="2000" dirty="0">
              <a:solidFill>
                <a:schemeClr val="accent5">
                  <a:lumMod val="50000"/>
                </a:schemeClr>
              </a:solidFill>
              <a:latin typeface="Arial Narrow" panose="020B0606020202030204" pitchFamily="34" charset="0"/>
            </a:endParaRPr>
          </a:p>
          <a:p>
            <a:pPr marL="285750" indent="-285750"/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</a:rPr>
              <a:t>We support course modules through CANVAS for a seamless learning experience</a:t>
            </a:r>
          </a:p>
          <a:p>
            <a:pPr marL="285750" indent="-285750"/>
            <a:endParaRPr lang="en-US" sz="2000" dirty="0">
              <a:solidFill>
                <a:schemeClr val="accent5">
                  <a:lumMod val="50000"/>
                </a:schemeClr>
              </a:solidFill>
              <a:latin typeface="Arial Narrow" panose="020B0606020202030204" pitchFamily="34" charset="0"/>
            </a:endParaRPr>
          </a:p>
          <a:p>
            <a:pPr marL="285750" indent="-285750"/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</a:rPr>
              <a:t>Enable you to reserve a Group Study Room to collaborate with your peers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6721" y="1897172"/>
            <a:ext cx="5206701" cy="4801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85805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51F8CC-3AF5-4EA5-A189-8D94D0BB60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835" y="100668"/>
            <a:ext cx="5343169" cy="1932135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</a:rPr>
              <a:t>Fiction</a:t>
            </a:r>
            <a:r>
              <a:rPr lang="en-US" kern="1200" dirty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</a:rPr>
              <a:t> @ the library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F5E611-403E-4F99-996D-617405DF87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42248" y="2032802"/>
            <a:ext cx="4712937" cy="2253913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Young adult leisure reading collection</a:t>
            </a:r>
          </a:p>
          <a:p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Helps develop reading fluency</a:t>
            </a:r>
          </a:p>
          <a:p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Can be taken out </a:t>
            </a:r>
          </a:p>
          <a:p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Students can suggest suitable titles</a:t>
            </a:r>
          </a:p>
          <a:p>
            <a:endParaRPr lang="en-US" sz="2400" dirty="0">
              <a:solidFill>
                <a:schemeClr val="accent1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07977D39-626F-40D7-B00F-16E02602DD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97383" y="197110"/>
            <a:ext cx="2020824" cy="2020824"/>
          </a:xfrm>
          <a:prstGeom prst="ellipse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5006E06-7E41-4E52-AD78-49D7BA2C2E3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3645" r="-2" b="11868"/>
          <a:stretch/>
        </p:blipFill>
        <p:spPr>
          <a:xfrm>
            <a:off x="5761975" y="361702"/>
            <a:ext cx="1691640" cy="1691640"/>
          </a:xfrm>
          <a:custGeom>
            <a:avLst/>
            <a:gdLst/>
            <a:ahLst/>
            <a:cxnLst/>
            <a:rect l="l" t="t" r="r" b="b"/>
            <a:pathLst>
              <a:path w="1956816" h="1956816">
                <a:moveTo>
                  <a:pt x="978408" y="0"/>
                </a:moveTo>
                <a:cubicBezTo>
                  <a:pt x="1518768" y="0"/>
                  <a:pt x="1956816" y="438048"/>
                  <a:pt x="1956816" y="978408"/>
                </a:cubicBezTo>
                <a:cubicBezTo>
                  <a:pt x="1956816" y="1518768"/>
                  <a:pt x="1518768" y="1956816"/>
                  <a:pt x="978408" y="1956816"/>
                </a:cubicBezTo>
                <a:cubicBezTo>
                  <a:pt x="438048" y="1956816"/>
                  <a:pt x="0" y="1518768"/>
                  <a:pt x="0" y="978408"/>
                </a:cubicBezTo>
                <a:cubicBezTo>
                  <a:pt x="0" y="438048"/>
                  <a:pt x="438048" y="0"/>
                  <a:pt x="978408" y="0"/>
                </a:cubicBezTo>
                <a:close/>
              </a:path>
            </a:pathLst>
          </a:custGeom>
        </p:spPr>
      </p:pic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B905CDE4-B751-4B3E-B625-6E59F89034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14932" y="1"/>
            <a:ext cx="4077068" cy="3445261"/>
          </a:xfrm>
          <a:custGeom>
            <a:avLst/>
            <a:gdLst>
              <a:gd name="connsiteX0" fmla="*/ 250035 w 4077068"/>
              <a:gd name="connsiteY0" fmla="*/ 0 h 3445261"/>
              <a:gd name="connsiteX1" fmla="*/ 4077068 w 4077068"/>
              <a:gd name="connsiteY1" fmla="*/ 0 h 3445261"/>
              <a:gd name="connsiteX2" fmla="*/ 4077068 w 4077068"/>
              <a:gd name="connsiteY2" fmla="*/ 2743040 h 3445261"/>
              <a:gd name="connsiteX3" fmla="*/ 4074154 w 4077068"/>
              <a:gd name="connsiteY3" fmla="*/ 2746247 h 3445261"/>
              <a:gd name="connsiteX4" fmla="*/ 2386584 w 4077068"/>
              <a:gd name="connsiteY4" fmla="*/ 3445261 h 3445261"/>
              <a:gd name="connsiteX5" fmla="*/ 0 w 4077068"/>
              <a:gd name="connsiteY5" fmla="*/ 1058677 h 3445261"/>
              <a:gd name="connsiteX6" fmla="*/ 187550 w 4077068"/>
              <a:gd name="connsiteY6" fmla="*/ 129711 h 3445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77068" h="3445261">
                <a:moveTo>
                  <a:pt x="250035" y="0"/>
                </a:moveTo>
                <a:lnTo>
                  <a:pt x="4077068" y="0"/>
                </a:lnTo>
                <a:lnTo>
                  <a:pt x="4077068" y="2743040"/>
                </a:lnTo>
                <a:lnTo>
                  <a:pt x="4074154" y="2746247"/>
                </a:lnTo>
                <a:cubicBezTo>
                  <a:pt x="3642267" y="3178134"/>
                  <a:pt x="3045621" y="3445261"/>
                  <a:pt x="2386584" y="3445261"/>
                </a:cubicBezTo>
                <a:cubicBezTo>
                  <a:pt x="1068510" y="3445261"/>
                  <a:pt x="0" y="2376751"/>
                  <a:pt x="0" y="1058677"/>
                </a:cubicBezTo>
                <a:cubicBezTo>
                  <a:pt x="0" y="729159"/>
                  <a:pt x="66782" y="415238"/>
                  <a:pt x="187550" y="129711"/>
                </a:cubicBez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08108C16-F4C0-44AA-999D-17BD39219B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69196" y="2550745"/>
            <a:ext cx="3072384" cy="3072384"/>
          </a:xfrm>
          <a:prstGeom prst="ellipse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048AF45-9EF1-4169-968A-515C64088C5E}"/>
              </a:ext>
            </a:extLst>
          </p:cNvPr>
          <p:cNvPicPr/>
          <p:nvPr/>
        </p:nvPicPr>
        <p:blipFill rotWithShape="1">
          <a:blip r:embed="rId3"/>
          <a:srcRect t="30749" r="2" b="2753"/>
          <a:stretch/>
        </p:blipFill>
        <p:spPr>
          <a:xfrm>
            <a:off x="5933788" y="2715337"/>
            <a:ext cx="2743200" cy="2743200"/>
          </a:xfrm>
          <a:custGeom>
            <a:avLst/>
            <a:gdLst/>
            <a:ahLst/>
            <a:cxnLst/>
            <a:rect l="l" t="t" r="r" b="b"/>
            <a:pathLst>
              <a:path w="2834640" h="2834640">
                <a:moveTo>
                  <a:pt x="1417320" y="0"/>
                </a:moveTo>
                <a:cubicBezTo>
                  <a:pt x="2200084" y="0"/>
                  <a:pt x="2834640" y="634556"/>
                  <a:pt x="2834640" y="1417320"/>
                </a:cubicBezTo>
                <a:cubicBezTo>
                  <a:pt x="2834640" y="2200084"/>
                  <a:pt x="2200084" y="2834640"/>
                  <a:pt x="1417320" y="2834640"/>
                </a:cubicBezTo>
                <a:cubicBezTo>
                  <a:pt x="634556" y="2834640"/>
                  <a:pt x="0" y="2200084"/>
                  <a:pt x="0" y="1417320"/>
                </a:cubicBezTo>
                <a:cubicBezTo>
                  <a:pt x="0" y="634556"/>
                  <a:pt x="634556" y="0"/>
                  <a:pt x="1417320" y="0"/>
                </a:cubicBezTo>
                <a:close/>
              </a:path>
            </a:pathLst>
          </a:cu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08E057F-89D2-4D13-8A5A-1CB5349A89B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1103" r="-1" b="15793"/>
          <a:stretch/>
        </p:blipFill>
        <p:spPr>
          <a:xfrm>
            <a:off x="8278624" y="2"/>
            <a:ext cx="3913376" cy="3281569"/>
          </a:xfrm>
          <a:custGeom>
            <a:avLst/>
            <a:gdLst/>
            <a:ahLst/>
            <a:cxnLst/>
            <a:rect l="l" t="t" r="r" b="b"/>
            <a:pathLst>
              <a:path w="3913376" h="3281569">
                <a:moveTo>
                  <a:pt x="267865" y="0"/>
                </a:moveTo>
                <a:lnTo>
                  <a:pt x="3913376" y="0"/>
                </a:lnTo>
                <a:lnTo>
                  <a:pt x="3913376" y="2499938"/>
                </a:lnTo>
                <a:lnTo>
                  <a:pt x="3794714" y="2630499"/>
                </a:lnTo>
                <a:cubicBezTo>
                  <a:pt x="3392450" y="3032763"/>
                  <a:pt x="2836727" y="3281569"/>
                  <a:pt x="2222892" y="3281569"/>
                </a:cubicBezTo>
                <a:cubicBezTo>
                  <a:pt x="995223" y="3281569"/>
                  <a:pt x="0" y="2286346"/>
                  <a:pt x="0" y="1058677"/>
                </a:cubicBezTo>
                <a:cubicBezTo>
                  <a:pt x="0" y="751760"/>
                  <a:pt x="62202" y="459370"/>
                  <a:pt x="174686" y="193427"/>
                </a:cubicBezTo>
                <a:close/>
              </a:path>
            </a:pathLst>
          </a:custGeom>
        </p:spPr>
      </p:pic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CDC29AC1-2821-4FCC-B597-88DAF39C36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700930" y="4604085"/>
            <a:ext cx="4281112" cy="2253913"/>
          </a:xfrm>
          <a:custGeom>
            <a:avLst/>
            <a:gdLst>
              <a:gd name="connsiteX0" fmla="*/ 2140556 w 4281112"/>
              <a:gd name="connsiteY0" fmla="*/ 0 h 2253913"/>
              <a:gd name="connsiteX1" fmla="*/ 4281112 w 4281112"/>
              <a:gd name="connsiteY1" fmla="*/ 2140556 h 2253913"/>
              <a:gd name="connsiteX2" fmla="*/ 4275388 w 4281112"/>
              <a:gd name="connsiteY2" fmla="*/ 2253913 h 2253913"/>
              <a:gd name="connsiteX3" fmla="*/ 5724 w 4281112"/>
              <a:gd name="connsiteY3" fmla="*/ 2253913 h 2253913"/>
              <a:gd name="connsiteX4" fmla="*/ 0 w 4281112"/>
              <a:gd name="connsiteY4" fmla="*/ 2140556 h 2253913"/>
              <a:gd name="connsiteX5" fmla="*/ 2140556 w 4281112"/>
              <a:gd name="connsiteY5" fmla="*/ 0 h 2253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81112" h="2253913">
                <a:moveTo>
                  <a:pt x="2140556" y="0"/>
                </a:moveTo>
                <a:cubicBezTo>
                  <a:pt x="3322752" y="0"/>
                  <a:pt x="4281112" y="958360"/>
                  <a:pt x="4281112" y="2140556"/>
                </a:cubicBezTo>
                <a:lnTo>
                  <a:pt x="4275388" y="2253913"/>
                </a:lnTo>
                <a:lnTo>
                  <a:pt x="5724" y="2253913"/>
                </a:lnTo>
                <a:lnTo>
                  <a:pt x="0" y="2140556"/>
                </a:lnTo>
                <a:cubicBezTo>
                  <a:pt x="0" y="958360"/>
                  <a:pt x="958360" y="0"/>
                  <a:pt x="2140556" y="0"/>
                </a:cubicBez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0640CCAE-325C-4DD0-BB26-38BF690F3B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250935"/>
            <a:ext cx="1732108" cy="2175118"/>
          </a:xfrm>
          <a:custGeom>
            <a:avLst/>
            <a:gdLst>
              <a:gd name="connsiteX0" fmla="*/ 644549 w 1732108"/>
              <a:gd name="connsiteY0" fmla="*/ 0 h 2175118"/>
              <a:gd name="connsiteX1" fmla="*/ 1732108 w 1732108"/>
              <a:gd name="connsiteY1" fmla="*/ 1087559 h 2175118"/>
              <a:gd name="connsiteX2" fmla="*/ 644549 w 1732108"/>
              <a:gd name="connsiteY2" fmla="*/ 2175118 h 2175118"/>
              <a:gd name="connsiteX3" fmla="*/ 36485 w 1732108"/>
              <a:gd name="connsiteY3" fmla="*/ 1989380 h 2175118"/>
              <a:gd name="connsiteX4" fmla="*/ 0 w 1732108"/>
              <a:gd name="connsiteY4" fmla="*/ 1959278 h 2175118"/>
              <a:gd name="connsiteX5" fmla="*/ 0 w 1732108"/>
              <a:gd name="connsiteY5" fmla="*/ 215841 h 2175118"/>
              <a:gd name="connsiteX6" fmla="*/ 36485 w 1732108"/>
              <a:gd name="connsiteY6" fmla="*/ 185738 h 2175118"/>
              <a:gd name="connsiteX7" fmla="*/ 644549 w 1732108"/>
              <a:gd name="connsiteY7" fmla="*/ 0 h 2175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2108" h="2175118">
                <a:moveTo>
                  <a:pt x="644549" y="0"/>
                </a:moveTo>
                <a:cubicBezTo>
                  <a:pt x="1245191" y="0"/>
                  <a:pt x="1732108" y="486917"/>
                  <a:pt x="1732108" y="1087559"/>
                </a:cubicBezTo>
                <a:cubicBezTo>
                  <a:pt x="1732108" y="1688201"/>
                  <a:pt x="1245191" y="2175118"/>
                  <a:pt x="644549" y="2175118"/>
                </a:cubicBezTo>
                <a:cubicBezTo>
                  <a:pt x="419308" y="2175118"/>
                  <a:pt x="210060" y="2106646"/>
                  <a:pt x="36485" y="1989380"/>
                </a:cubicBezTo>
                <a:lnTo>
                  <a:pt x="0" y="1959278"/>
                </a:lnTo>
                <a:lnTo>
                  <a:pt x="0" y="215841"/>
                </a:lnTo>
                <a:lnTo>
                  <a:pt x="36485" y="185738"/>
                </a:lnTo>
                <a:cubicBezTo>
                  <a:pt x="210060" y="68473"/>
                  <a:pt x="419308" y="0"/>
                  <a:pt x="644549" y="0"/>
                </a:cubicBez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CED9A42-F9D2-4F54-BD01-5839EEC5AE5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6399" r="-3" b="15263"/>
          <a:stretch/>
        </p:blipFill>
        <p:spPr>
          <a:xfrm>
            <a:off x="20" y="4414950"/>
            <a:ext cx="1568072" cy="1847088"/>
          </a:xfrm>
          <a:custGeom>
            <a:avLst/>
            <a:gdLst/>
            <a:ahLst/>
            <a:cxnLst/>
            <a:rect l="l" t="t" r="r" b="b"/>
            <a:pathLst>
              <a:path w="1568092" h="1847088">
                <a:moveTo>
                  <a:pt x="644548" y="0"/>
                </a:moveTo>
                <a:cubicBezTo>
                  <a:pt x="1154607" y="0"/>
                  <a:pt x="1568092" y="413485"/>
                  <a:pt x="1568092" y="923544"/>
                </a:cubicBezTo>
                <a:cubicBezTo>
                  <a:pt x="1568092" y="1433603"/>
                  <a:pt x="1154607" y="1847088"/>
                  <a:pt x="644548" y="1847088"/>
                </a:cubicBezTo>
                <a:cubicBezTo>
                  <a:pt x="453276" y="1847088"/>
                  <a:pt x="275584" y="1788942"/>
                  <a:pt x="128186" y="1689361"/>
                </a:cubicBezTo>
                <a:lnTo>
                  <a:pt x="0" y="1583598"/>
                </a:lnTo>
                <a:lnTo>
                  <a:pt x="0" y="263490"/>
                </a:lnTo>
                <a:lnTo>
                  <a:pt x="128186" y="157727"/>
                </a:lnTo>
                <a:cubicBezTo>
                  <a:pt x="275584" y="58147"/>
                  <a:pt x="453276" y="0"/>
                  <a:pt x="644548" y="0"/>
                </a:cubicBezTo>
                <a:close/>
              </a:path>
            </a:pathLst>
          </a:custGeom>
        </p:spPr>
      </p:pic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2DD35C73-7975-41B1-98C6-CAB94819C7C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6"/>
          <a:srcRect t="46019" r="-2" b="19730"/>
          <a:stretch/>
        </p:blipFill>
        <p:spPr>
          <a:xfrm>
            <a:off x="1866382" y="4769536"/>
            <a:ext cx="3950208" cy="2088462"/>
          </a:xfrm>
          <a:custGeom>
            <a:avLst/>
            <a:gdLst/>
            <a:ahLst/>
            <a:cxnLst/>
            <a:rect l="l" t="t" r="r" b="b"/>
            <a:pathLst>
              <a:path w="3950208" h="2088462">
                <a:moveTo>
                  <a:pt x="1975104" y="0"/>
                </a:moveTo>
                <a:cubicBezTo>
                  <a:pt x="3065924" y="0"/>
                  <a:pt x="3950208" y="884284"/>
                  <a:pt x="3950208" y="1975104"/>
                </a:cubicBezTo>
                <a:lnTo>
                  <a:pt x="3944484" y="2088462"/>
                </a:lnTo>
                <a:lnTo>
                  <a:pt x="5724" y="2088462"/>
                </a:lnTo>
                <a:lnTo>
                  <a:pt x="0" y="1975104"/>
                </a:lnTo>
                <a:cubicBezTo>
                  <a:pt x="0" y="884284"/>
                  <a:pt x="884284" y="0"/>
                  <a:pt x="1975104" y="0"/>
                </a:cubicBezTo>
                <a:close/>
              </a:path>
            </a:pathLst>
          </a:custGeom>
        </p:spPr>
      </p:pic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C8F10CB3-3B5E-4C7A-98CF-B87454DDFA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848370" y="3966828"/>
            <a:ext cx="3339958" cy="2891173"/>
          </a:xfrm>
          <a:custGeom>
            <a:avLst/>
            <a:gdLst>
              <a:gd name="connsiteX0" fmla="*/ 2002536 w 3339958"/>
              <a:gd name="connsiteY0" fmla="*/ 0 h 2891173"/>
              <a:gd name="connsiteX1" fmla="*/ 3276335 w 3339958"/>
              <a:gd name="connsiteY1" fmla="*/ 457282 h 2891173"/>
              <a:gd name="connsiteX2" fmla="*/ 3339958 w 3339958"/>
              <a:gd name="connsiteY2" fmla="*/ 515107 h 2891173"/>
              <a:gd name="connsiteX3" fmla="*/ 3339958 w 3339958"/>
              <a:gd name="connsiteY3" fmla="*/ 2891173 h 2891173"/>
              <a:gd name="connsiteX4" fmla="*/ 209954 w 3339958"/>
              <a:gd name="connsiteY4" fmla="*/ 2891173 h 2891173"/>
              <a:gd name="connsiteX5" fmla="*/ 157369 w 3339958"/>
              <a:gd name="connsiteY5" fmla="*/ 2782014 h 2891173"/>
              <a:gd name="connsiteX6" fmla="*/ 0 w 3339958"/>
              <a:gd name="connsiteY6" fmla="*/ 2002536 h 2891173"/>
              <a:gd name="connsiteX7" fmla="*/ 2002536 w 3339958"/>
              <a:gd name="connsiteY7" fmla="*/ 0 h 2891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39958" h="2891173">
                <a:moveTo>
                  <a:pt x="2002536" y="0"/>
                </a:moveTo>
                <a:cubicBezTo>
                  <a:pt x="2486398" y="0"/>
                  <a:pt x="2930179" y="171609"/>
                  <a:pt x="3276335" y="457282"/>
                </a:cubicBezTo>
                <a:lnTo>
                  <a:pt x="3339958" y="515107"/>
                </a:lnTo>
                <a:lnTo>
                  <a:pt x="3339958" y="2891173"/>
                </a:lnTo>
                <a:lnTo>
                  <a:pt x="209954" y="2891173"/>
                </a:lnTo>
                <a:lnTo>
                  <a:pt x="157369" y="2782014"/>
                </a:lnTo>
                <a:cubicBezTo>
                  <a:pt x="56036" y="2542434"/>
                  <a:pt x="0" y="2279029"/>
                  <a:pt x="0" y="2002536"/>
                </a:cubicBezTo>
                <a:cubicBezTo>
                  <a:pt x="0" y="896566"/>
                  <a:pt x="896566" y="0"/>
                  <a:pt x="2002536" y="0"/>
                </a:cubicBez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EFBD699-F9AF-44EF-8792-8347183EFA93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11543" r="-1" b="24445"/>
          <a:stretch/>
        </p:blipFill>
        <p:spPr>
          <a:xfrm>
            <a:off x="9009416" y="4131546"/>
            <a:ext cx="3178912" cy="2726454"/>
          </a:xfrm>
          <a:custGeom>
            <a:avLst/>
            <a:gdLst/>
            <a:ahLst/>
            <a:cxnLst/>
            <a:rect l="l" t="t" r="r" b="b"/>
            <a:pathLst>
              <a:path w="3178912" h="2726454">
                <a:moveTo>
                  <a:pt x="1837818" y="0"/>
                </a:moveTo>
                <a:cubicBezTo>
                  <a:pt x="2345318" y="0"/>
                  <a:pt x="2804772" y="205705"/>
                  <a:pt x="3137352" y="538285"/>
                </a:cubicBezTo>
                <a:lnTo>
                  <a:pt x="3178912" y="584013"/>
                </a:lnTo>
                <a:lnTo>
                  <a:pt x="3178912" y="2726454"/>
                </a:lnTo>
                <a:lnTo>
                  <a:pt x="229483" y="2726454"/>
                </a:lnTo>
                <a:lnTo>
                  <a:pt x="221815" y="2713832"/>
                </a:lnTo>
                <a:cubicBezTo>
                  <a:pt x="80353" y="2453425"/>
                  <a:pt x="0" y="2155005"/>
                  <a:pt x="0" y="1837818"/>
                </a:cubicBezTo>
                <a:cubicBezTo>
                  <a:pt x="0" y="822819"/>
                  <a:pt x="822819" y="0"/>
                  <a:pt x="1837818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5373551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DB5EBC1A-A293-4485-AE07-91D06E881A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814" y="643466"/>
            <a:ext cx="10870372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0463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0B3DAAA-38AE-42BB-9E37-C50FB8AE28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1" y="364062"/>
            <a:ext cx="5085759" cy="298079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87C9494-ECB4-45F9-9E5F-9870FCEC53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1" y="3598877"/>
            <a:ext cx="5170601" cy="2895061"/>
          </a:xfrm>
          <a:prstGeom prst="rect">
            <a:avLst/>
          </a:prstGeom>
        </p:spPr>
      </p:pic>
      <p:sp>
        <p:nvSpPr>
          <p:cNvPr id="17" name="Rectangle 19">
            <a:extLst>
              <a:ext uri="{FF2B5EF4-FFF2-40B4-BE49-F238E27FC236}">
                <a16:creationId xmlns:a16="http://schemas.microsoft.com/office/drawing/2014/main" id="{799448F2-0E5B-42DA-B2D1-11A14E947B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50280" y="0"/>
            <a:ext cx="9144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21">
            <a:extLst>
              <a:ext uri="{FF2B5EF4-FFF2-40B4-BE49-F238E27FC236}">
                <a16:creationId xmlns:a16="http://schemas.microsoft.com/office/drawing/2014/main" id="{4E8A7552-20E1-4F34-ADAB-C1DB6634D4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383280"/>
            <a:ext cx="6126480" cy="9144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7D9DA85-3BBD-44B2-8FA9-1EE81748C7E2}"/>
              </a:ext>
            </a:extLst>
          </p:cNvPr>
          <p:cNvSpPr txBox="1"/>
          <p:nvPr/>
        </p:nvSpPr>
        <p:spPr>
          <a:xfrm>
            <a:off x="6141720" y="0"/>
            <a:ext cx="585132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AIU Library on Canvas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EBDA6C9-B79F-43B2-907E-371D6AD2BDD7}"/>
              </a:ext>
            </a:extLst>
          </p:cNvPr>
          <p:cNvSpPr txBox="1"/>
          <p:nvPr/>
        </p:nvSpPr>
        <p:spPr>
          <a:xfrm>
            <a:off x="6384022" y="1453316"/>
            <a:ext cx="5609019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</a:rPr>
              <a:t>14 Library modules on Canvas to support all students</a:t>
            </a:r>
          </a:p>
          <a:p>
            <a:endParaRPr lang="en-US" sz="2000" dirty="0">
              <a:solidFill>
                <a:schemeClr val="accent5">
                  <a:lumMod val="50000"/>
                </a:schemeClr>
              </a:solidFill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</a:rPr>
              <a:t>Easy to understand “How to” files</a:t>
            </a:r>
          </a:p>
          <a:p>
            <a:endParaRPr lang="en-US" sz="2000" dirty="0">
              <a:solidFill>
                <a:schemeClr val="accent5">
                  <a:lumMod val="50000"/>
                </a:schemeClr>
              </a:solidFill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</a:rPr>
              <a:t>Links to video content relevant to module</a:t>
            </a:r>
          </a:p>
          <a:p>
            <a:endParaRPr lang="en-US" sz="2000" dirty="0">
              <a:solidFill>
                <a:schemeClr val="accent5">
                  <a:lumMod val="50000"/>
                </a:schemeClr>
              </a:solidFill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</a:rPr>
              <a:t>Information on how to avoid plagiarism, correct referencing &amp; citation using the Harvard method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accent5">
                  <a:lumMod val="50000"/>
                </a:schemeClr>
              </a:solidFill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</a:rPr>
              <a:t>How to use library  subject databases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accent5">
                  <a:lumMod val="50000"/>
                </a:schemeClr>
              </a:solidFill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</a:rPr>
              <a:t>Using Turnitin to check for plagiarism on your assignment before submitting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accent5">
                  <a:lumMod val="50000"/>
                </a:schemeClr>
              </a:solidFill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</a:rPr>
              <a:t>English Foundation Program module on Canvas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accent5">
                  <a:lumMod val="50000"/>
                </a:schemeClr>
              </a:solidFill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71757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D52D956C-FA60-46BF-96C2-C5B0963872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328" y="273377"/>
            <a:ext cx="11013616" cy="6325386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742322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914399"/>
          </a:xfrm>
        </p:spPr>
        <p:txBody>
          <a:bodyPr/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Welcome to the AIC library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886482" y="1535168"/>
            <a:ext cx="8905288" cy="511305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AEE8FC5-E1E8-4715-8DE8-330D082372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99790" y="5828646"/>
            <a:ext cx="2792210" cy="951058"/>
          </a:xfrm>
          <a:prstGeom prst="rect">
            <a:avLst/>
          </a:prstGeom>
        </p:spPr>
      </p:pic>
      <p:pic>
        <p:nvPicPr>
          <p:cNvPr id="10" name="Picture 9" descr="A person posing for the camera&#10;&#10;Description automatically generated">
            <a:extLst>
              <a:ext uri="{FF2B5EF4-FFF2-40B4-BE49-F238E27FC236}">
                <a16:creationId xmlns:a16="http://schemas.microsoft.com/office/drawing/2014/main" id="{A044D49C-67C2-41A7-823E-142F9CD7D1B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9479" y="1535168"/>
            <a:ext cx="1189178" cy="1189178"/>
          </a:xfrm>
          <a:prstGeom prst="rect">
            <a:avLst/>
          </a:prstGeom>
        </p:spPr>
      </p:pic>
      <p:pic>
        <p:nvPicPr>
          <p:cNvPr id="12" name="Picture 11" descr="A person smiling for the camera&#10;&#10;Description automatically generated">
            <a:extLst>
              <a:ext uri="{FF2B5EF4-FFF2-40B4-BE49-F238E27FC236}">
                <a16:creationId xmlns:a16="http://schemas.microsoft.com/office/drawing/2014/main" id="{7D9C318E-826B-4894-B452-71243F21E9A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9478" y="3813155"/>
            <a:ext cx="1189179" cy="118917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DAA6B55-EF94-4C21-9E2E-1330E6FCE2D5}"/>
              </a:ext>
            </a:extLst>
          </p:cNvPr>
          <p:cNvSpPr txBox="1"/>
          <p:nvPr/>
        </p:nvSpPr>
        <p:spPr>
          <a:xfrm>
            <a:off x="8229600" y="1535168"/>
            <a:ext cx="37895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Librarian</a:t>
            </a:r>
          </a:p>
          <a:p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Nobathembu Letsoenyo</a:t>
            </a:r>
          </a:p>
          <a:p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noba@aiu.edu.kw</a:t>
            </a:r>
            <a:endParaRPr lang="en-US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Tel Extension - 3232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70E134C-2450-49D1-9F0D-53A5BBD3084F}"/>
              </a:ext>
            </a:extLst>
          </p:cNvPr>
          <p:cNvSpPr txBox="1"/>
          <p:nvPr/>
        </p:nvSpPr>
        <p:spPr>
          <a:xfrm>
            <a:off x="8229600" y="3813155"/>
            <a:ext cx="37895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Library Assistant</a:t>
            </a:r>
          </a:p>
          <a:p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Manuelina Gutierrez</a:t>
            </a:r>
          </a:p>
          <a:p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m.gutierrez@aiu.edu.kw</a:t>
            </a:r>
            <a:endParaRPr lang="en-US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Tel Extension - 3233</a:t>
            </a:r>
          </a:p>
        </p:txBody>
      </p:sp>
    </p:spTree>
    <p:extLst>
      <p:ext uri="{BB962C8B-B14F-4D97-AF65-F5344CB8AC3E}">
        <p14:creationId xmlns:p14="http://schemas.microsoft.com/office/powerpoint/2010/main" val="36242264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C0E59F61-0F98-4121-8EA9-BFC50D0FEA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974" y="735292"/>
            <a:ext cx="11896627" cy="5882324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761800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4594" y="1130609"/>
            <a:ext cx="7882811" cy="459678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7850021-DABF-494E-A6FF-AA35672369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96480" y="5727391"/>
            <a:ext cx="2792210" cy="951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4945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75305"/>
            <a:ext cx="10515600" cy="882126"/>
          </a:xfrm>
        </p:spPr>
        <p:txBody>
          <a:bodyPr/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Background to the AIC library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838200" y="1325461"/>
            <a:ext cx="10515600" cy="485150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>
              <a:solidFill>
                <a:schemeClr val="accent5">
                  <a:lumMod val="50000"/>
                </a:schemeClr>
              </a:solidFill>
              <a:latin typeface="Arial Narrow" panose="020B0606020202030204" pitchFamily="34" charset="0"/>
            </a:endParaRPr>
          </a:p>
          <a:p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</a:rPr>
              <a:t>Occupies two floors of the B-Building</a:t>
            </a:r>
          </a:p>
          <a:p>
            <a:pPr marL="0" indent="0">
              <a:buNone/>
            </a:pPr>
            <a:endParaRPr lang="en-US" dirty="0">
              <a:solidFill>
                <a:schemeClr val="accent5">
                  <a:lumMod val="50000"/>
                </a:schemeClr>
              </a:solidFill>
              <a:latin typeface="Arial Narrow" panose="020B0606020202030204" pitchFamily="34" charset="0"/>
            </a:endParaRPr>
          </a:p>
          <a:p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</a:rPr>
              <a:t>Print books are on the second floor</a:t>
            </a:r>
          </a:p>
          <a:p>
            <a:pPr marL="0" indent="0">
              <a:buNone/>
            </a:pPr>
            <a:endParaRPr lang="en-US" dirty="0">
              <a:solidFill>
                <a:schemeClr val="accent5">
                  <a:lumMod val="50000"/>
                </a:schemeClr>
              </a:solidFill>
              <a:latin typeface="Arial Narrow" panose="020B0606020202030204" pitchFamily="34" charset="0"/>
            </a:endParaRPr>
          </a:p>
          <a:p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</a:rPr>
              <a:t>Third floor is mainly collaborative  spaces </a:t>
            </a:r>
          </a:p>
          <a:p>
            <a:pPr marL="0" indent="0">
              <a:buNone/>
            </a:pPr>
            <a:endParaRPr lang="en-US" dirty="0">
              <a:solidFill>
                <a:schemeClr val="accent5">
                  <a:lumMod val="50000"/>
                </a:schemeClr>
              </a:solidFill>
              <a:latin typeface="Arial Narrow" panose="020B0606020202030204" pitchFamily="34" charset="0"/>
            </a:endParaRPr>
          </a:p>
          <a:p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</a:rPr>
              <a:t>Mixture of collaborative  and individual spaces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D19EA8C-9A9C-4E6D-8543-6E2659C59C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77627" y="5900567"/>
            <a:ext cx="2792210" cy="882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77490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0">
            <a:extLst>
              <a:ext uri="{FF2B5EF4-FFF2-40B4-BE49-F238E27FC236}">
                <a16:creationId xmlns:a16="http://schemas.microsoft.com/office/drawing/2014/main" id="{6C2997EE-0889-44C3-AC0D-18F26AC9AA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 descr="A large room&#10;&#10;Description automatically generated">
            <a:extLst>
              <a:ext uri="{FF2B5EF4-FFF2-40B4-BE49-F238E27FC236}">
                <a16:creationId xmlns:a16="http://schemas.microsoft.com/office/drawing/2014/main" id="{ED11C601-C209-484B-A705-F743CFF9CF0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443" r="-3" b="15686"/>
          <a:stretch/>
        </p:blipFill>
        <p:spPr>
          <a:xfrm>
            <a:off x="20" y="10"/>
            <a:ext cx="7215381" cy="2969294"/>
          </a:xfrm>
          <a:custGeom>
            <a:avLst/>
            <a:gdLst/>
            <a:ahLst/>
            <a:cxnLst/>
            <a:rect l="l" t="t" r="r" b="b"/>
            <a:pathLst>
              <a:path w="7215401" h="2969304">
                <a:moveTo>
                  <a:pt x="0" y="0"/>
                </a:moveTo>
                <a:lnTo>
                  <a:pt x="677334" y="0"/>
                </a:lnTo>
                <a:lnTo>
                  <a:pt x="1168036" y="0"/>
                </a:lnTo>
                <a:lnTo>
                  <a:pt x="1205499" y="0"/>
                </a:lnTo>
                <a:lnTo>
                  <a:pt x="1647632" y="0"/>
                </a:lnTo>
                <a:lnTo>
                  <a:pt x="7215401" y="0"/>
                </a:lnTo>
                <a:lnTo>
                  <a:pt x="5840224" y="2969304"/>
                </a:lnTo>
                <a:lnTo>
                  <a:pt x="0" y="2969304"/>
                </a:lnTo>
                <a:close/>
              </a:path>
            </a:pathLst>
          </a:cu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9EB8046-0859-4358-A8C8-A0BCDE339FF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388" r="-3" b="21489"/>
          <a:stretch/>
        </p:blipFill>
        <p:spPr>
          <a:xfrm>
            <a:off x="5622233" y="10"/>
            <a:ext cx="6569769" cy="3750724"/>
          </a:xfrm>
          <a:custGeom>
            <a:avLst/>
            <a:gdLst/>
            <a:ahLst/>
            <a:cxnLst/>
            <a:rect l="l" t="t" r="r" b="b"/>
            <a:pathLst>
              <a:path w="6569769" h="3750734">
                <a:moveTo>
                  <a:pt x="1738471" y="0"/>
                </a:moveTo>
                <a:lnTo>
                  <a:pt x="6569769" y="0"/>
                </a:lnTo>
                <a:lnTo>
                  <a:pt x="6569769" y="3750734"/>
                </a:lnTo>
                <a:lnTo>
                  <a:pt x="0" y="3750734"/>
                </a:lnTo>
                <a:close/>
              </a:path>
            </a:pathLst>
          </a:custGeom>
        </p:spPr>
      </p:pic>
      <p:pic>
        <p:nvPicPr>
          <p:cNvPr id="4" name="Picture 3" descr="A large room&#10;&#10;Description automatically generated">
            <a:extLst>
              <a:ext uri="{FF2B5EF4-FFF2-40B4-BE49-F238E27FC236}">
                <a16:creationId xmlns:a16="http://schemas.microsoft.com/office/drawing/2014/main" id="{1945D3A6-AE74-424A-86FC-BDB96E34BDF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999" b="32561"/>
          <a:stretch/>
        </p:blipFill>
        <p:spPr>
          <a:xfrm>
            <a:off x="4182011" y="3887894"/>
            <a:ext cx="8009991" cy="2970106"/>
          </a:xfrm>
          <a:custGeom>
            <a:avLst/>
            <a:gdLst/>
            <a:ahLst/>
            <a:cxnLst/>
            <a:rect l="l" t="t" r="r" b="b"/>
            <a:pathLst>
              <a:path w="8009991" h="2970106">
                <a:moveTo>
                  <a:pt x="1376648" y="0"/>
                </a:moveTo>
                <a:lnTo>
                  <a:pt x="8009991" y="0"/>
                </a:lnTo>
                <a:lnTo>
                  <a:pt x="8009991" y="2970106"/>
                </a:lnTo>
                <a:lnTo>
                  <a:pt x="0" y="2970106"/>
                </a:lnTo>
                <a:close/>
              </a:path>
            </a:pathLst>
          </a:cu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91977BB-C397-4022-AD7C-2C723179E1D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249" r="1" b="18198"/>
          <a:stretch/>
        </p:blipFill>
        <p:spPr>
          <a:xfrm>
            <a:off x="1" y="3106464"/>
            <a:ext cx="6209553" cy="3751526"/>
          </a:xfrm>
          <a:custGeom>
            <a:avLst/>
            <a:gdLst/>
            <a:ahLst/>
            <a:cxnLst/>
            <a:rect l="l" t="t" r="r" b="b"/>
            <a:pathLst>
              <a:path w="6209553" h="3751536">
                <a:moveTo>
                  <a:pt x="0" y="0"/>
                </a:moveTo>
                <a:lnTo>
                  <a:pt x="5776701" y="0"/>
                </a:lnTo>
                <a:lnTo>
                  <a:pt x="4041567" y="3746529"/>
                </a:lnTo>
                <a:lnTo>
                  <a:pt x="6209553" y="3746529"/>
                </a:lnTo>
                <a:lnTo>
                  <a:pt x="6209553" y="3746530"/>
                </a:lnTo>
                <a:lnTo>
                  <a:pt x="1647632" y="3746530"/>
                </a:lnTo>
                <a:lnTo>
                  <a:pt x="1647632" y="3751536"/>
                </a:lnTo>
                <a:lnTo>
                  <a:pt x="0" y="3751536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3853937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7873" y="5520802"/>
            <a:ext cx="3695700" cy="123825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139849"/>
            <a:ext cx="10515600" cy="72076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Library Print Collection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9134" y="1788588"/>
            <a:ext cx="5432611" cy="4848879"/>
          </a:xfrm>
        </p:spPr>
      </p:pic>
      <p:sp>
        <p:nvSpPr>
          <p:cNvPr id="7" name="TextBox 6"/>
          <p:cNvSpPr txBox="1"/>
          <p:nvPr/>
        </p:nvSpPr>
        <p:spPr>
          <a:xfrm>
            <a:off x="344244" y="1452282"/>
            <a:ext cx="6174889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</a:rPr>
              <a:t>Student Loan Privileges</a:t>
            </a:r>
          </a:p>
          <a:p>
            <a:endParaRPr lang="en-US" sz="2000" dirty="0">
              <a:solidFill>
                <a:schemeClr val="accent5">
                  <a:lumMod val="50000"/>
                </a:schemeClr>
              </a:solidFill>
              <a:latin typeface="Arial Narrow" panose="020B0606020202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</a:rPr>
              <a:t>All  students can borrow books and other library materials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accent5">
                  <a:lumMod val="50000"/>
                </a:schemeClr>
              </a:solidFill>
              <a:latin typeface="Arial Narrow" panose="020B0606020202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</a:rPr>
              <a:t>5 Library Items for 15 days – whatever the format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accent5">
                  <a:lumMod val="50000"/>
                </a:schemeClr>
              </a:solidFill>
              <a:latin typeface="Arial Narrow" panose="020B0606020202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</a:rPr>
              <a:t>Reference material is to be used inside the Library only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accent5">
                  <a:lumMod val="50000"/>
                </a:schemeClr>
              </a:solidFill>
              <a:latin typeface="Arial Narrow" panose="020B0606020202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</a:rPr>
              <a:t>Library users are responsible for all items checked out under their name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accent5">
                  <a:lumMod val="50000"/>
                </a:schemeClr>
              </a:solidFill>
              <a:latin typeface="Arial Narrow" panose="020B0606020202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</a:rPr>
              <a:t>Books set apart by Faculty as course reserve can only be used in the library or overnight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accent5">
                  <a:lumMod val="50000"/>
                </a:schemeClr>
              </a:solidFill>
              <a:latin typeface="Arial Narrow" panose="020B0606020202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</a:rPr>
              <a:t>Students can suggest library titles through the Sierra system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accent5">
                  <a:lumMod val="50000"/>
                </a:schemeClr>
              </a:solidFill>
              <a:latin typeface="Arial Narrow" panose="020B0606020202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accent5">
                  <a:lumMod val="50000"/>
                </a:schemeClr>
              </a:solidFill>
              <a:latin typeface="Arial Narrow" panose="020B0606020202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accent5">
                  <a:lumMod val="50000"/>
                </a:schemeClr>
              </a:solidFill>
              <a:latin typeface="Arial Narrow" panose="020B0606020202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accent5">
                  <a:lumMod val="50000"/>
                </a:schemeClr>
              </a:solidFill>
              <a:latin typeface="Arial Narrow" panose="020B0606020202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accent5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41770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79581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</a:rPr>
              <a:t>Electronic Resources - </a:t>
            </a:r>
            <a:r>
              <a:rPr lang="en-US" dirty="0" err="1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</a:rPr>
              <a:t>Ebscohost</a:t>
            </a:r>
            <a:endParaRPr lang="en-US" dirty="0">
              <a:solidFill>
                <a:schemeClr val="accent5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7425" y="1473798"/>
            <a:ext cx="6131859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sz="1600" dirty="0"/>
          </a:p>
        </p:txBody>
      </p:sp>
      <p:pic>
        <p:nvPicPr>
          <p:cNvPr id="7" name="Content Placeholder 6" descr="Screen Clippi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124" y="1344706"/>
            <a:ext cx="7920492" cy="5120640"/>
          </a:xfr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8505323-3BB2-4BEF-83A5-F7851F41CD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05908" y="5906942"/>
            <a:ext cx="2792210" cy="951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82442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0615" y="914050"/>
            <a:ext cx="8374905" cy="4615814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1CB7FC54-AEF1-4D33-9CF0-2D2335486E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24761" y="5743805"/>
            <a:ext cx="2792210" cy="951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3711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78" y="107576"/>
            <a:ext cx="8659904" cy="5421855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5B2ED09B-53C2-473B-88A1-E294FF08EB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62468" y="5715525"/>
            <a:ext cx="2792210" cy="951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61750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824" y="75304"/>
            <a:ext cx="6874135" cy="6658983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15232539-C0CE-4D7F-9249-517B535672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0749" y="5906942"/>
            <a:ext cx="2792210" cy="951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0975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866d3de8-5278-49af-ab34-1e5a9941b2c1">
      <UserInfo>
        <DisplayName>Olivia Henderson</DisplayName>
        <AccountId>98</AccountId>
        <AccountType/>
      </UserInfo>
      <UserInfo>
        <DisplayName>Zend Chogle</DisplayName>
        <AccountId>42</AccountId>
        <AccountType/>
      </UserInfo>
      <UserInfo>
        <DisplayName>Manuelina Gutierrez</DisplayName>
        <AccountId>521</AccountId>
        <AccountType/>
      </UserInfo>
      <UserInfo>
        <DisplayName>Bilal Akash</DisplayName>
        <AccountId>520</AccountId>
        <AccountType/>
      </UserInfo>
    </SharedWithUsers>
    <lcf76f155ced4ddcb4097134ff3c332f xmlns="04131e03-ac9e-4251-8d54-7a01eb9ce21b">
      <Terms xmlns="http://schemas.microsoft.com/office/infopath/2007/PartnerControls"/>
    </lcf76f155ced4ddcb4097134ff3c332f>
    <TaxCatchAll xmlns="fb7f2267-a4f8-4723-aa2a-eb89f25a0f22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0942219809A2C4A8B3B9B3882D7B897" ma:contentTypeVersion="16" ma:contentTypeDescription="Create a new document." ma:contentTypeScope="" ma:versionID="9c7c0a4e263a571bbc80c493d500446c">
  <xsd:schema xmlns:xsd="http://www.w3.org/2001/XMLSchema" xmlns:xs="http://www.w3.org/2001/XMLSchema" xmlns:p="http://schemas.microsoft.com/office/2006/metadata/properties" xmlns:ns2="04131e03-ac9e-4251-8d54-7a01eb9ce21b" xmlns:ns3="866d3de8-5278-49af-ab34-1e5a9941b2c1" xmlns:ns4="fb7f2267-a4f8-4723-aa2a-eb89f25a0f22" targetNamespace="http://schemas.microsoft.com/office/2006/metadata/properties" ma:root="true" ma:fieldsID="d2d2463829d9364bd838bf203f1a9990" ns2:_="" ns3:_="" ns4:_="">
    <xsd:import namespace="04131e03-ac9e-4251-8d54-7a01eb9ce21b"/>
    <xsd:import namespace="866d3de8-5278-49af-ab34-1e5a9941b2c1"/>
    <xsd:import namespace="fb7f2267-a4f8-4723-aa2a-eb89f25a0f2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ServiceOCR" minOccurs="0"/>
                <xsd:element ref="ns2:MediaLengthInSecond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4131e03-ac9e-4251-8d54-7a01eb9ce21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416363c-13ed-4914-a2ff-7998fe89e03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6d3de8-5278-49af-ab34-1e5a9941b2c1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7f2267-a4f8-4723-aa2a-eb89f25a0f22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1c5cc755-ce57-4890-84a0-b59381c00f6c}" ma:internalName="TaxCatchAll" ma:showField="CatchAllData" ma:web="fb7f2267-a4f8-4723-aa2a-eb89f25a0f2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8EA82EA-27CC-4D54-8097-C785C24FF5C1}">
  <ds:schemaRefs>
    <ds:schemaRef ds:uri="http://schemas.microsoft.com/office/2006/metadata/properties"/>
    <ds:schemaRef ds:uri="http://schemas.microsoft.com/office/infopath/2007/PartnerControls"/>
    <ds:schemaRef ds:uri="866d3de8-5278-49af-ab34-1e5a9941b2c1"/>
  </ds:schemaRefs>
</ds:datastoreItem>
</file>

<file path=customXml/itemProps2.xml><?xml version="1.0" encoding="utf-8"?>
<ds:datastoreItem xmlns:ds="http://schemas.openxmlformats.org/officeDocument/2006/customXml" ds:itemID="{B0417405-EACF-4DB2-A8A7-3824B8174BA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52BE3A6-2F0B-4CD0-BE07-6741DC8F4EC8}"/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561</Words>
  <Application>Microsoft Office PowerPoint</Application>
  <PresentationFormat>Widescreen</PresentationFormat>
  <Paragraphs>105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Arial Narrow</vt:lpstr>
      <vt:lpstr>Calibri</vt:lpstr>
      <vt:lpstr>Calibri Light</vt:lpstr>
      <vt:lpstr>Office Theme</vt:lpstr>
      <vt:lpstr>PowerPoint Presentation</vt:lpstr>
      <vt:lpstr>Welcome to the AIC library</vt:lpstr>
      <vt:lpstr>Background to the AIC library</vt:lpstr>
      <vt:lpstr>PowerPoint Presentation</vt:lpstr>
      <vt:lpstr>Library Print Collection</vt:lpstr>
      <vt:lpstr>Electronic Resources - Ebscohost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Basic Library Services</vt:lpstr>
      <vt:lpstr>Basic Library Services</vt:lpstr>
      <vt:lpstr>Library services to Students</vt:lpstr>
      <vt:lpstr>Library services to Students (cont…)</vt:lpstr>
      <vt:lpstr>Fiction @ the library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Nobathembu Letsoenyo</dc:creator>
  <cp:lastModifiedBy>Nobathembu Letsoenyo</cp:lastModifiedBy>
  <cp:revision>6</cp:revision>
  <dcterms:created xsi:type="dcterms:W3CDTF">2020-10-18T05:15:29Z</dcterms:created>
  <dcterms:modified xsi:type="dcterms:W3CDTF">2020-10-18T05:49:35Z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0x01010020942219809A2C4A8B3B9B3882D7B897</vt:lpwstr>
  </property>
</Properties>
</file>