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73" r:id="rId8"/>
    <p:sldId id="260" r:id="rId9"/>
    <p:sldId id="267" r:id="rId10"/>
    <p:sldId id="268" r:id="rId11"/>
    <p:sldId id="269" r:id="rId12"/>
    <p:sldId id="270" r:id="rId13"/>
    <p:sldId id="271" r:id="rId14"/>
    <p:sldId id="272" r:id="rId15"/>
    <p:sldId id="261" r:id="rId16"/>
    <p:sldId id="262" r:id="rId17"/>
    <p:sldId id="263" r:id="rId18"/>
    <p:sldId id="264" r:id="rId19"/>
    <p:sldId id="275" r:id="rId20"/>
    <p:sldId id="278" r:id="rId21"/>
    <p:sldId id="274" r:id="rId22"/>
    <p:sldId id="276" r:id="rId23"/>
    <p:sldId id="277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0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07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3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0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3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0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76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11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33938-38B0-40DC-B60C-D3A34743A9C0}" type="datetimeFigureOut">
              <a:rPr lang="en-US" smtClean="0"/>
              <a:t>10/18/2020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38AAE-2A61-4694-94F5-B5FBBBA16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2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mailto:m.gutierrez@aiu.edu.kw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oba@aiu.edu.kw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3638" y="5445499"/>
            <a:ext cx="7659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	Library Orientation for Students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8" y="626016"/>
            <a:ext cx="11715078" cy="48194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58B6D97-D483-4CE7-9BFE-4E8089678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9306" y="5570115"/>
            <a:ext cx="27908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9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91" y="301214"/>
            <a:ext cx="7897476" cy="63626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ED7B84-4466-4DC5-9972-5BA5112B3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137" y="5800365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14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6" y="96819"/>
            <a:ext cx="8233912" cy="66697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17B8BDB-E090-4E85-A3D6-DFC98FB76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90" y="5815502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13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6819"/>
            <a:ext cx="10515600" cy="699247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Basic Library Services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69402"/>
            <a:ext cx="5207598" cy="4690334"/>
          </a:xfrm>
        </p:spPr>
      </p:pic>
      <p:sp>
        <p:nvSpPr>
          <p:cNvPr id="6" name="TextBox 5"/>
          <p:cNvSpPr txBox="1"/>
          <p:nvPr/>
        </p:nvSpPr>
        <p:spPr>
          <a:xfrm>
            <a:off x="6282466" y="1570616"/>
            <a:ext cx="544336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The Circulation service provides issue-return-renewal-reservation service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Renewals - Materials must be renewed on or before the due 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Any book can be renewed if there is no hold or recall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Holds - Holds on items will be placed upon 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The user will be notified when the requested material is available for check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E44EEB-11CE-42E7-823E-1F2748896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140" y="5734378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728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7215"/>
            <a:ext cx="10515600" cy="7111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Basic Library Services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740" y="1355464"/>
            <a:ext cx="5425353" cy="4176096"/>
          </a:xfrm>
        </p:spPr>
      </p:pic>
      <p:sp>
        <p:nvSpPr>
          <p:cNvPr id="6" name="TextBox 5"/>
          <p:cNvSpPr txBox="1"/>
          <p:nvPr/>
        </p:nvSpPr>
        <p:spPr>
          <a:xfrm>
            <a:off x="322729" y="1258645"/>
            <a:ext cx="57445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Overdues - overdue materials will be charged a fine from the first day following the due 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Lost items - user will be charged the cost of that item plus a processing fee (10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kwd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Damaged items - users will also be charged for damaged materials depending on the extent of the damage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Water damaged or oil damaged books must be paid for in full – they cannot be repaired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Fines- for any unpaid fines, the student will receive one fine notice after the item is returned.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If not paid, fines will be added to the student’s account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82934-6D34-48ED-8082-FE73EE314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238" y="5789727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69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2268" y="5445498"/>
            <a:ext cx="3695700" cy="12382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18335"/>
            <a:ext cx="10515600" cy="742277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Library services to Students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591" y="1839558"/>
            <a:ext cx="5382408" cy="4937759"/>
          </a:xfrm>
        </p:spPr>
      </p:pic>
      <p:sp>
        <p:nvSpPr>
          <p:cNvPr id="6" name="TextBox 5"/>
          <p:cNvSpPr txBox="1"/>
          <p:nvPr/>
        </p:nvSpPr>
        <p:spPr>
          <a:xfrm>
            <a:off x="193637" y="1376979"/>
            <a:ext cx="6615953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Help orient students to the library  facilities and services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Library Instruction provision, integrated into student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We help students understand how information systems are organized and how to access relevant information for assignments. (Database; Journal; Article)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We offer Information Literacy  workshops to assist in research skills training and producing scholarly research projects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Assistance with printing and copying services for projects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15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722" y="5531560"/>
            <a:ext cx="3695700" cy="12382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96820"/>
            <a:ext cx="10515600" cy="72076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Library services to Students (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cont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…)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52282"/>
            <a:ext cx="5745480" cy="5507916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Research assignment assistance on request – we assist you to understand what the assessment requires you to do</a:t>
            </a:r>
          </a:p>
          <a:p>
            <a:pPr marL="0" indent="0">
              <a:buNone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Learning resources location – we find the best resource to use for any given assessment in both print and electronic</a:t>
            </a:r>
          </a:p>
          <a:p>
            <a:pPr marL="285750" indent="-285750"/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Leisure reading to improve academic reading fluency – we undertake to support extra curricular reading through student - centered reading activities</a:t>
            </a:r>
          </a:p>
          <a:p>
            <a:pPr marL="285750" indent="-285750"/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We support course modules through CANVAS for a seamless learning experience</a:t>
            </a:r>
          </a:p>
          <a:p>
            <a:pPr marL="285750" indent="-285750"/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/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Enable you to reserve a Group Study Room to collaborate with your peers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721" y="1897172"/>
            <a:ext cx="5206701" cy="480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580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1F8CC-3AF5-4EA5-A189-8D94D0BB6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835" y="100668"/>
            <a:ext cx="5343169" cy="193213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Fiction</a:t>
            </a:r>
            <a:r>
              <a:rPr lang="en-US" kern="12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 @ the library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5E611-403E-4F99-996D-617405DF8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2248" y="2032802"/>
            <a:ext cx="4712937" cy="22539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Young adult leisure reading collection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Helps develop reading fluency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Can be taken out 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Students can suggest suitable titles</a:t>
            </a:r>
          </a:p>
          <a:p>
            <a:endParaRPr lang="en-US" sz="24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7383" y="197110"/>
            <a:ext cx="2020824" cy="202082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006E06-7E41-4E52-AD78-49D7BA2C2E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645" r="-2" b="11868"/>
          <a:stretch/>
        </p:blipFill>
        <p:spPr>
          <a:xfrm>
            <a:off x="5761975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196" y="2550745"/>
            <a:ext cx="3072384" cy="3072384"/>
          </a:xfrm>
          <a:prstGeom prst="ellipse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48AF45-9EF1-4169-968A-515C64088C5E}"/>
              </a:ext>
            </a:extLst>
          </p:cNvPr>
          <p:cNvPicPr/>
          <p:nvPr/>
        </p:nvPicPr>
        <p:blipFill rotWithShape="1">
          <a:blip r:embed="rId3"/>
          <a:srcRect t="30749" r="2" b="2753"/>
          <a:stretch/>
        </p:blipFill>
        <p:spPr>
          <a:xfrm>
            <a:off x="5933788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8E057F-89D2-4D13-8A5A-1CB5349A89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103" r="-1" b="15793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00930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640CCAE-325C-4DD0-BB26-38BF690F3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0935"/>
            <a:ext cx="1732108" cy="2175118"/>
          </a:xfrm>
          <a:custGeom>
            <a:avLst/>
            <a:gdLst>
              <a:gd name="connsiteX0" fmla="*/ 644549 w 1732108"/>
              <a:gd name="connsiteY0" fmla="*/ 0 h 2175118"/>
              <a:gd name="connsiteX1" fmla="*/ 1732108 w 1732108"/>
              <a:gd name="connsiteY1" fmla="*/ 1087559 h 2175118"/>
              <a:gd name="connsiteX2" fmla="*/ 644549 w 1732108"/>
              <a:gd name="connsiteY2" fmla="*/ 2175118 h 2175118"/>
              <a:gd name="connsiteX3" fmla="*/ 36485 w 1732108"/>
              <a:gd name="connsiteY3" fmla="*/ 1989380 h 2175118"/>
              <a:gd name="connsiteX4" fmla="*/ 0 w 1732108"/>
              <a:gd name="connsiteY4" fmla="*/ 1959278 h 2175118"/>
              <a:gd name="connsiteX5" fmla="*/ 0 w 1732108"/>
              <a:gd name="connsiteY5" fmla="*/ 215841 h 2175118"/>
              <a:gd name="connsiteX6" fmla="*/ 36485 w 1732108"/>
              <a:gd name="connsiteY6" fmla="*/ 185738 h 2175118"/>
              <a:gd name="connsiteX7" fmla="*/ 644549 w 1732108"/>
              <a:gd name="connsiteY7" fmla="*/ 0 h 217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2108" h="2175118">
                <a:moveTo>
                  <a:pt x="644549" y="0"/>
                </a:moveTo>
                <a:cubicBezTo>
                  <a:pt x="1245191" y="0"/>
                  <a:pt x="1732108" y="486917"/>
                  <a:pt x="1732108" y="1087559"/>
                </a:cubicBezTo>
                <a:cubicBezTo>
                  <a:pt x="1732108" y="1688201"/>
                  <a:pt x="1245191" y="2175118"/>
                  <a:pt x="644549" y="2175118"/>
                </a:cubicBezTo>
                <a:cubicBezTo>
                  <a:pt x="419308" y="2175118"/>
                  <a:pt x="210060" y="2106646"/>
                  <a:pt x="36485" y="1989380"/>
                </a:cubicBezTo>
                <a:lnTo>
                  <a:pt x="0" y="1959278"/>
                </a:lnTo>
                <a:lnTo>
                  <a:pt x="0" y="215841"/>
                </a:lnTo>
                <a:lnTo>
                  <a:pt x="36485" y="185738"/>
                </a:lnTo>
                <a:cubicBezTo>
                  <a:pt x="210060" y="68473"/>
                  <a:pt x="419308" y="0"/>
                  <a:pt x="644549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ED9A42-F9D2-4F54-BD01-5839EEC5AE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399" r="-3" b="15263"/>
          <a:stretch/>
        </p:blipFill>
        <p:spPr>
          <a:xfrm>
            <a:off x="20" y="4414950"/>
            <a:ext cx="1568072" cy="1847088"/>
          </a:xfrm>
          <a:custGeom>
            <a:avLst/>
            <a:gdLst/>
            <a:ahLst/>
            <a:cxnLst/>
            <a:rect l="l" t="t" r="r" b="b"/>
            <a:pathLst>
              <a:path w="1568092" h="1847088">
                <a:moveTo>
                  <a:pt x="644548" y="0"/>
                </a:moveTo>
                <a:cubicBezTo>
                  <a:pt x="1154607" y="0"/>
                  <a:pt x="1568092" y="413485"/>
                  <a:pt x="1568092" y="923544"/>
                </a:cubicBezTo>
                <a:cubicBezTo>
                  <a:pt x="1568092" y="1433603"/>
                  <a:pt x="1154607" y="1847088"/>
                  <a:pt x="644548" y="1847088"/>
                </a:cubicBezTo>
                <a:cubicBezTo>
                  <a:pt x="453276" y="1847088"/>
                  <a:pt x="275584" y="1788942"/>
                  <a:pt x="128186" y="1689361"/>
                </a:cubicBezTo>
                <a:lnTo>
                  <a:pt x="0" y="1583598"/>
                </a:lnTo>
                <a:lnTo>
                  <a:pt x="0" y="263490"/>
                </a:lnTo>
                <a:lnTo>
                  <a:pt x="128186" y="157727"/>
                </a:lnTo>
                <a:cubicBezTo>
                  <a:pt x="275584" y="58147"/>
                  <a:pt x="453276" y="0"/>
                  <a:pt x="644548" y="0"/>
                </a:cubicBezTo>
                <a:close/>
              </a:path>
            </a:pathLst>
          </a:cu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DD35C73-7975-41B1-98C6-CAB94819C7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/>
          <a:srcRect t="46019" r="-2" b="19730"/>
          <a:stretch/>
        </p:blipFill>
        <p:spPr>
          <a:xfrm>
            <a:off x="1866382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FBD699-F9AF-44EF-8792-8347183EFA9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543" r="-1" b="24445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37355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B5EBC1A-A293-4485-AE07-91D06E881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14" y="643466"/>
            <a:ext cx="1087037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463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0B3DAAA-38AE-42BB-9E37-C50FB8AE2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364062"/>
            <a:ext cx="5085759" cy="29807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7C9494-ECB4-45F9-9E5F-9870FCEC5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3598877"/>
            <a:ext cx="5170601" cy="2895061"/>
          </a:xfrm>
          <a:prstGeom prst="rect">
            <a:avLst/>
          </a:prstGeom>
        </p:spPr>
      </p:pic>
      <p:sp>
        <p:nvSpPr>
          <p:cNvPr id="17" name="Rectangle 19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D9DA85-3BBD-44B2-8FA9-1EE81748C7E2}"/>
              </a:ext>
            </a:extLst>
          </p:cNvPr>
          <p:cNvSpPr txBox="1"/>
          <p:nvPr/>
        </p:nvSpPr>
        <p:spPr>
          <a:xfrm>
            <a:off x="6141720" y="0"/>
            <a:ext cx="58513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AIU Library on Canvas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BDA6C9-B79F-43B2-907E-371D6AD2BDD7}"/>
              </a:ext>
            </a:extLst>
          </p:cNvPr>
          <p:cNvSpPr txBox="1"/>
          <p:nvPr/>
        </p:nvSpPr>
        <p:spPr>
          <a:xfrm>
            <a:off x="6384022" y="1453316"/>
            <a:ext cx="560901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14 Library modules on Canvas to support all students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Easy to understand “How to” files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Links to video content relevant to module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Information on how to avoid plagiarism, correct referencing &amp; citation using the Harvard 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How to use library  subject databases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Using Turnitin to check for plagiarism on your assignment before submitting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English Foundation Program module on Canvas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1757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52D956C-FA60-46BF-96C2-C5B096387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28" y="273377"/>
            <a:ext cx="11013616" cy="632538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4232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Welcome to the AIC library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86482" y="1535168"/>
            <a:ext cx="8905288" cy="51130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EE8FC5-E1E8-4715-8DE8-330D08237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90" y="5828646"/>
            <a:ext cx="2792210" cy="951058"/>
          </a:xfrm>
          <a:prstGeom prst="rect">
            <a:avLst/>
          </a:prstGeom>
        </p:spPr>
      </p:pic>
      <p:pic>
        <p:nvPicPr>
          <p:cNvPr id="10" name="Picture 9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044D49C-67C2-41A7-823E-142F9CD7D1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79" y="1535168"/>
            <a:ext cx="1189178" cy="1189178"/>
          </a:xfrm>
          <a:prstGeom prst="rect">
            <a:avLst/>
          </a:prstGeom>
        </p:spPr>
      </p:pic>
      <p:pic>
        <p:nvPicPr>
          <p:cNvPr id="12" name="Picture 1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7D9C318E-826B-4894-B452-71243F21E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78" y="3813155"/>
            <a:ext cx="1189179" cy="11891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AA6B55-EF94-4C21-9E2E-1330E6FCE2D5}"/>
              </a:ext>
            </a:extLst>
          </p:cNvPr>
          <p:cNvSpPr txBox="1"/>
          <p:nvPr/>
        </p:nvSpPr>
        <p:spPr>
          <a:xfrm>
            <a:off x="8229600" y="1535168"/>
            <a:ext cx="3789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Librarian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Nobathembu Letsoenyo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noba@aiu.edu.kw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 Extension - 3232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0E134C-2450-49D1-9F0D-53A5BBD3084F}"/>
              </a:ext>
            </a:extLst>
          </p:cNvPr>
          <p:cNvSpPr txBox="1"/>
          <p:nvPr/>
        </p:nvSpPr>
        <p:spPr>
          <a:xfrm>
            <a:off x="8229600" y="3813155"/>
            <a:ext cx="3789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 Assistant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Manuelina Gutierrez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m.gutierrez@aiu.edu.kw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 Extension - 3233</a:t>
            </a:r>
          </a:p>
        </p:txBody>
      </p:sp>
    </p:spTree>
    <p:extLst>
      <p:ext uri="{BB962C8B-B14F-4D97-AF65-F5344CB8AC3E}">
        <p14:creationId xmlns:p14="http://schemas.microsoft.com/office/powerpoint/2010/main" val="3624226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E59F61-0F98-4121-8EA9-BFC50D0FE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74" y="735292"/>
            <a:ext cx="11896627" cy="588232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6180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594" y="1130609"/>
            <a:ext cx="7882811" cy="4596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850021-DABF-494E-A6FF-AA3567236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6480" y="5727391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94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75305"/>
            <a:ext cx="10515600" cy="882126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Background to the AIC library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325461"/>
            <a:ext cx="10515600" cy="485150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Occupies two floors of the B-Building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Print books are on the second floor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Third floor is mainly collaborative  spaces </a:t>
            </a:r>
          </a:p>
          <a:p>
            <a:pPr marL="0" indent="0">
              <a:buNone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Mixture of collaborative  and individual spaces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9EA8C-9A9C-4E6D-8543-6E2659C59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627" y="5900567"/>
            <a:ext cx="2792210" cy="88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74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0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large room&#10;&#10;Description automatically generated">
            <a:extLst>
              <a:ext uri="{FF2B5EF4-FFF2-40B4-BE49-F238E27FC236}">
                <a16:creationId xmlns:a16="http://schemas.microsoft.com/office/drawing/2014/main" id="{ED11C601-C209-484B-A705-F743CFF9CF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3" r="-3" b="15686"/>
          <a:stretch/>
        </p:blipFill>
        <p:spPr>
          <a:xfrm>
            <a:off x="20" y="10"/>
            <a:ext cx="7215381" cy="2969294"/>
          </a:xfrm>
          <a:custGeom>
            <a:avLst/>
            <a:gdLst/>
            <a:ahLst/>
            <a:cxnLst/>
            <a:rect l="l" t="t" r="r" b="b"/>
            <a:pathLst>
              <a:path w="7215401" h="2969304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5840224" y="2969304"/>
                </a:lnTo>
                <a:lnTo>
                  <a:pt x="0" y="2969304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EB8046-0859-4358-A8C8-A0BCDE339F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88" r="-3" b="21489"/>
          <a:stretch/>
        </p:blipFill>
        <p:spPr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4" name="Picture 3" descr="A large room&#10;&#10;Description automatically generated">
            <a:extLst>
              <a:ext uri="{FF2B5EF4-FFF2-40B4-BE49-F238E27FC236}">
                <a16:creationId xmlns:a16="http://schemas.microsoft.com/office/drawing/2014/main" id="{1945D3A6-AE74-424A-86FC-BDB96E34BD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9" b="32561"/>
          <a:stretch/>
        </p:blipFill>
        <p:spPr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1977BB-C397-4022-AD7C-2C723179E1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49" r="1" b="18198"/>
          <a:stretch/>
        </p:blipFill>
        <p:spPr>
          <a:xfrm>
            <a:off x="1" y="3106464"/>
            <a:ext cx="6209553" cy="3751526"/>
          </a:xfrm>
          <a:custGeom>
            <a:avLst/>
            <a:gdLst/>
            <a:ahLst/>
            <a:cxnLst/>
            <a:rect l="l" t="t" r="r" b="b"/>
            <a:pathLst>
              <a:path w="6209553" h="3751536">
                <a:moveTo>
                  <a:pt x="0" y="0"/>
                </a:moveTo>
                <a:lnTo>
                  <a:pt x="5776701" y="0"/>
                </a:lnTo>
                <a:lnTo>
                  <a:pt x="4041567" y="3746529"/>
                </a:lnTo>
                <a:lnTo>
                  <a:pt x="6209553" y="3746529"/>
                </a:lnTo>
                <a:lnTo>
                  <a:pt x="6209553" y="3746530"/>
                </a:lnTo>
                <a:lnTo>
                  <a:pt x="1647632" y="3746530"/>
                </a:lnTo>
                <a:lnTo>
                  <a:pt x="1647632" y="3751536"/>
                </a:lnTo>
                <a:lnTo>
                  <a:pt x="0" y="375153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5393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873" y="5520802"/>
            <a:ext cx="3695700" cy="123825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39849"/>
            <a:ext cx="10515600" cy="7207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Library Print Collection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134" y="1788588"/>
            <a:ext cx="5432611" cy="4848879"/>
          </a:xfrm>
        </p:spPr>
      </p:pic>
      <p:sp>
        <p:nvSpPr>
          <p:cNvPr id="7" name="TextBox 6"/>
          <p:cNvSpPr txBox="1"/>
          <p:nvPr/>
        </p:nvSpPr>
        <p:spPr>
          <a:xfrm>
            <a:off x="344244" y="1452282"/>
            <a:ext cx="617488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Student Loan Privileges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All  students can borrow books and other library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5 Library Items for 15 days – whatever the 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Reference material is to be used inside the Library only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Library users are responsible for all items checked out under their name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Books set apart by Faculty as course reserve can only be used in the library or overnight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Students can suggest library titles through the Sierra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77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581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Electronic Resources -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Arial Narrow" panose="020B0606020202030204" pitchFamily="34" charset="0"/>
              </a:rPr>
              <a:t>Ebscohost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425" y="1473798"/>
            <a:ext cx="613185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1600" dirty="0"/>
          </a:p>
        </p:txBody>
      </p:sp>
      <p:pic>
        <p:nvPicPr>
          <p:cNvPr id="7" name="Content Placeholder 6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24" y="1344706"/>
            <a:ext cx="7920492" cy="5120640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505323-3BB2-4BEF-83A5-F7851F41C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5908" y="5906942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244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15" y="914050"/>
            <a:ext cx="8374905" cy="46158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B7FC54-AEF1-4D33-9CF0-2D2335486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761" y="5743805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1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" y="107576"/>
            <a:ext cx="8659904" cy="54218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2ED09B-53C2-473B-88A1-E294FF08E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2468" y="5715525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75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4" y="75304"/>
            <a:ext cx="6874135" cy="66589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232539-C0CE-4D7F-9249-517B53567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0749" y="5906942"/>
            <a:ext cx="2792210" cy="95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7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866d3de8-5278-49af-ab34-1e5a9941b2c1">
      <UserInfo>
        <DisplayName>Olivia Henderson</DisplayName>
        <AccountId>98</AccountId>
        <AccountType/>
      </UserInfo>
      <UserInfo>
        <DisplayName>Zend Chogle</DisplayName>
        <AccountId>42</AccountId>
        <AccountType/>
      </UserInfo>
      <UserInfo>
        <DisplayName>Manuelina Gutierrez</DisplayName>
        <AccountId>521</AccountId>
        <AccountType/>
      </UserInfo>
      <UserInfo>
        <DisplayName>Bilal Akash</DisplayName>
        <AccountId>520</AccountId>
        <AccountType/>
      </UserInfo>
    </SharedWithUsers>
    <lcf76f155ced4ddcb4097134ff3c332f xmlns="04131e03-ac9e-4251-8d54-7a01eb9ce21b">
      <Terms xmlns="http://schemas.microsoft.com/office/infopath/2007/PartnerControls"/>
    </lcf76f155ced4ddcb4097134ff3c332f>
    <TaxCatchAll xmlns="fb7f2267-a4f8-4723-aa2a-eb89f25a0f2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942219809A2C4A8B3B9B3882D7B897" ma:contentTypeVersion="16" ma:contentTypeDescription="Create a new document." ma:contentTypeScope="" ma:versionID="9c7c0a4e263a571bbc80c493d500446c">
  <xsd:schema xmlns:xsd="http://www.w3.org/2001/XMLSchema" xmlns:xs="http://www.w3.org/2001/XMLSchema" xmlns:p="http://schemas.microsoft.com/office/2006/metadata/properties" xmlns:ns2="04131e03-ac9e-4251-8d54-7a01eb9ce21b" xmlns:ns3="866d3de8-5278-49af-ab34-1e5a9941b2c1" xmlns:ns4="fb7f2267-a4f8-4723-aa2a-eb89f25a0f22" targetNamespace="http://schemas.microsoft.com/office/2006/metadata/properties" ma:root="true" ma:fieldsID="d2d2463829d9364bd838bf203f1a9990" ns2:_="" ns3:_="" ns4:_="">
    <xsd:import namespace="04131e03-ac9e-4251-8d54-7a01eb9ce21b"/>
    <xsd:import namespace="866d3de8-5278-49af-ab34-1e5a9941b2c1"/>
    <xsd:import namespace="fb7f2267-a4f8-4723-aa2a-eb89f25a0f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31e03-ac9e-4251-8d54-7a01eb9ce2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416363c-13ed-4914-a2ff-7998fe89e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6d3de8-5278-49af-ab34-1e5a9941b2c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f2267-a4f8-4723-aa2a-eb89f25a0f2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1c5cc755-ce57-4890-84a0-b59381c00f6c}" ma:internalName="TaxCatchAll" ma:showField="CatchAllData" ma:web="fb7f2267-a4f8-4723-aa2a-eb89f25a0f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EA82EA-27CC-4D54-8097-C785C24FF5C1}">
  <ds:schemaRefs>
    <ds:schemaRef ds:uri="http://schemas.microsoft.com/office/2006/metadata/properties"/>
    <ds:schemaRef ds:uri="http://schemas.microsoft.com/office/infopath/2007/PartnerControls"/>
    <ds:schemaRef ds:uri="866d3de8-5278-49af-ab34-1e5a9941b2c1"/>
  </ds:schemaRefs>
</ds:datastoreItem>
</file>

<file path=customXml/itemProps2.xml><?xml version="1.0" encoding="utf-8"?>
<ds:datastoreItem xmlns:ds="http://schemas.openxmlformats.org/officeDocument/2006/customXml" ds:itemID="{B0417405-EACF-4DB2-A8A7-3824B8174B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2BE3A6-2F0B-4CD0-BE07-6741DC8F4EC8}"/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561</Words>
  <Application>Microsoft Office PowerPoint</Application>
  <PresentationFormat>Widescreen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Office Theme</vt:lpstr>
      <vt:lpstr>PowerPoint Presentation</vt:lpstr>
      <vt:lpstr>Welcome to the AIC library</vt:lpstr>
      <vt:lpstr>Background to the AIC library</vt:lpstr>
      <vt:lpstr>PowerPoint Presentation</vt:lpstr>
      <vt:lpstr>Library Print Collection</vt:lpstr>
      <vt:lpstr>Electronic Resources - Ebscohost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Library Services</vt:lpstr>
      <vt:lpstr>Basic Library Services</vt:lpstr>
      <vt:lpstr>Library services to Students</vt:lpstr>
      <vt:lpstr>Library services to Students (cont…)</vt:lpstr>
      <vt:lpstr>Fiction @ the library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Nobathembu Letsoenyo</dc:creator>
  <cp:lastModifiedBy>Nobathembu Letsoenyo</cp:lastModifiedBy>
  <cp:revision>6</cp:revision>
  <dcterms:created xsi:type="dcterms:W3CDTF">2020-10-18T05:15:29Z</dcterms:created>
  <dcterms:modified xsi:type="dcterms:W3CDTF">2020-10-18T05:49:35Z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0x01010020942219809A2C4A8B3B9B3882D7B897</vt:lpwstr>
  </property>
</Properties>
</file>